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3" r:id="rId16"/>
    <p:sldId id="275" r:id="rId17"/>
    <p:sldId id="277" r:id="rId18"/>
    <p:sldId id="279" r:id="rId19"/>
    <p:sldId id="281" r:id="rId20"/>
    <p:sldId id="292" r:id="rId21"/>
    <p:sldId id="283" r:id="rId22"/>
    <p:sldId id="285" r:id="rId23"/>
    <p:sldId id="287" r:id="rId24"/>
    <p:sldId id="289" r:id="rId25"/>
    <p:sldId id="291" r:id="rId26"/>
    <p:sldId id="293" r:id="rId2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1F7D-CE45-419B-BC48-A4F5DFFCB777}" type="datetimeFigureOut">
              <a:rPr lang="ar-IQ" smtClean="0"/>
              <a:t>19/01/1439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8C71-29A4-4545-8982-1B540F07BB1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ransition spd="slow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1F7D-CE45-419B-BC48-A4F5DFFCB777}" type="datetimeFigureOut">
              <a:rPr lang="ar-IQ" smtClean="0"/>
              <a:t>19/01/1439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8C71-29A4-4545-8982-1B540F07BB1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ransition spd="slow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1F7D-CE45-419B-BC48-A4F5DFFCB777}" type="datetimeFigureOut">
              <a:rPr lang="ar-IQ" smtClean="0"/>
              <a:t>19/01/1439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8C71-29A4-4545-8982-1B540F07BB1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ransition spd="slow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1F7D-CE45-419B-BC48-A4F5DFFCB777}" type="datetimeFigureOut">
              <a:rPr lang="ar-IQ" smtClean="0"/>
              <a:t>19/01/1439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8C71-29A4-4545-8982-1B540F07BB1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ransition spd="slow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1F7D-CE45-419B-BC48-A4F5DFFCB777}" type="datetimeFigureOut">
              <a:rPr lang="ar-IQ" smtClean="0"/>
              <a:t>19/01/1439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8C71-29A4-4545-8982-1B540F07BB1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ransition spd="slow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1F7D-CE45-419B-BC48-A4F5DFFCB777}" type="datetimeFigureOut">
              <a:rPr lang="ar-IQ" smtClean="0"/>
              <a:t>19/01/1439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8C71-29A4-4545-8982-1B540F07BB1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ransition spd="slow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1F7D-CE45-419B-BC48-A4F5DFFCB777}" type="datetimeFigureOut">
              <a:rPr lang="ar-IQ" smtClean="0"/>
              <a:t>19/01/1439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8C71-29A4-4545-8982-1B540F07BB1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ransition spd="slow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1F7D-CE45-419B-BC48-A4F5DFFCB777}" type="datetimeFigureOut">
              <a:rPr lang="ar-IQ" smtClean="0"/>
              <a:t>19/01/1439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8C71-29A4-4545-8982-1B540F07BB1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ransition spd="slow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1F7D-CE45-419B-BC48-A4F5DFFCB777}" type="datetimeFigureOut">
              <a:rPr lang="ar-IQ" smtClean="0"/>
              <a:t>19/01/1439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8C71-29A4-4545-8982-1B540F07BB1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ransition spd="slow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1F7D-CE45-419B-BC48-A4F5DFFCB777}" type="datetimeFigureOut">
              <a:rPr lang="ar-IQ" smtClean="0"/>
              <a:t>19/01/1439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8C71-29A4-4545-8982-1B540F07BB1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ransition spd="slow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1F7D-CE45-419B-BC48-A4F5DFFCB777}" type="datetimeFigureOut">
              <a:rPr lang="ar-IQ" smtClean="0"/>
              <a:t>19/01/1439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8C71-29A4-4545-8982-1B540F07BB1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ransition spd="slow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41F7D-CE45-419B-BC48-A4F5DFFCB777}" type="datetimeFigureOut">
              <a:rPr lang="ar-IQ" smtClean="0"/>
              <a:t>19/01/1439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C8C71-29A4-4545-8982-1B540F07BB1E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pull dir="d"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Sterilization and Disinfection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Dr. </a:t>
            </a:r>
            <a:r>
              <a:rPr lang="en-US" sz="3600" dirty="0" err="1" smtClean="0">
                <a:solidFill>
                  <a:srgbClr val="FF0000"/>
                </a:solidFill>
              </a:rPr>
              <a:t>Sahar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Mahdi</a:t>
            </a:r>
            <a:endParaRPr lang="ar-IQ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 descr="نتيجة بحث الصور عن ‪benzene flame‬‏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B- Moist heat sterilization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563880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/>
              <a:t>◙ kills microorganisms by coagulating their proteins.</a:t>
            </a:r>
          </a:p>
          <a:p>
            <a:pPr algn="l" rtl="0">
              <a:buNone/>
            </a:pPr>
            <a:r>
              <a:rPr lang="en-US" dirty="0" smtClean="0"/>
              <a:t>1- Pasteurization </a:t>
            </a:r>
          </a:p>
          <a:p>
            <a:pPr algn="l" rtl="0">
              <a:buNone/>
            </a:pPr>
            <a:r>
              <a:rPr lang="en-US" dirty="0" smtClean="0"/>
              <a:t>◙ Process of killing of pathogens in the milk but dose not sterilize it .</a:t>
            </a:r>
          </a:p>
          <a:p>
            <a:pPr algn="l" rtl="0">
              <a:buNone/>
            </a:pPr>
            <a:r>
              <a:rPr lang="en-US" dirty="0" smtClean="0"/>
              <a:t>◙ Milk is heated at 63 °C for 30 </a:t>
            </a:r>
            <a:r>
              <a:rPr lang="en-US" dirty="0" err="1" smtClean="0"/>
              <a:t>mins</a:t>
            </a:r>
            <a:r>
              <a:rPr lang="en-US" dirty="0" smtClean="0"/>
              <a:t>. (holder method)</a:t>
            </a:r>
          </a:p>
          <a:p>
            <a:pPr algn="l" rtl="0">
              <a:buNone/>
            </a:pPr>
            <a:r>
              <a:rPr lang="en-US" dirty="0" smtClean="0"/>
              <a:t>◙ At 72 °C for 15-20 sec. rapid cooling to 13 °C (flash process).</a:t>
            </a:r>
          </a:p>
          <a:p>
            <a:pPr algn="l" rtl="0">
              <a:buNone/>
            </a:pPr>
            <a:endParaRPr lang="ar-IQ" dirty="0"/>
          </a:p>
        </p:txBody>
      </p:sp>
    </p:spTree>
  </p:cSld>
  <p:clrMapOvr>
    <a:masterClrMapping/>
  </p:clrMapOvr>
  <p:transition spd="slow"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8991600" cy="6400800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b="1" dirty="0" smtClean="0"/>
              <a:t>Moist heat sterilization is carried out with following methods</a:t>
            </a:r>
            <a:endParaRPr lang="en-US" dirty="0" smtClean="0"/>
          </a:p>
          <a:p>
            <a:pPr algn="l" rtl="0"/>
            <a:r>
              <a:rPr lang="en-US" b="1" dirty="0" smtClean="0"/>
              <a:t>1-</a:t>
            </a:r>
            <a:r>
              <a:rPr lang="en-US" dirty="0" smtClean="0"/>
              <a:t> Temperature below 100°C " pasteurization" .</a:t>
            </a:r>
          </a:p>
          <a:p>
            <a:pPr algn="l" rtl="0"/>
            <a:r>
              <a:rPr lang="en-US" dirty="0" smtClean="0"/>
              <a:t>2- Temperature at 100°C boiling.</a:t>
            </a:r>
          </a:p>
          <a:p>
            <a:pPr algn="l" rtl="0"/>
            <a:r>
              <a:rPr lang="en-US" dirty="0" smtClean="0"/>
              <a:t>3- Steam at atmospheric pressure " </a:t>
            </a:r>
            <a:r>
              <a:rPr lang="en-US" cap="small" dirty="0" smtClean="0"/>
              <a:t>Koch\ Arnold's steamer</a:t>
            </a:r>
            <a:endParaRPr lang="en-US" dirty="0" smtClean="0"/>
          </a:p>
          <a:p>
            <a:pPr algn="l" rtl="0"/>
            <a:r>
              <a:rPr lang="en-US" dirty="0" smtClean="0"/>
              <a:t>4- Steam under pressure "Autoclave“</a:t>
            </a:r>
          </a:p>
          <a:p>
            <a:pPr algn="l" rtl="0">
              <a:buNone/>
            </a:pPr>
            <a:r>
              <a:rPr lang="en-US" u="sng" dirty="0" smtClean="0"/>
              <a:t>Hot water bath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- To inactivate non sporing bacteria for the preparation of vaccines – Special vaccine bath at 60°C for one hour is used.</a:t>
            </a:r>
          </a:p>
          <a:p>
            <a:pPr algn="l" rtl="0">
              <a:buNone/>
            </a:pPr>
            <a:r>
              <a:rPr lang="en-US" dirty="0" smtClean="0"/>
              <a:t>- Serum or body fluid containing</a:t>
            </a:r>
          </a:p>
          <a:p>
            <a:pPr algn="l" rtl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Coagulable</a:t>
            </a:r>
            <a:r>
              <a:rPr lang="en-US" dirty="0" smtClean="0"/>
              <a:t> proteins can be sterilized by heating for 1 hr. at 56°C in water bath for several successive days. </a:t>
            </a:r>
          </a:p>
          <a:p>
            <a:pPr algn="l" rtl="0">
              <a:buNone/>
            </a:pPr>
            <a:endParaRPr lang="ar-IQ" dirty="0"/>
          </a:p>
        </p:txBody>
      </p:sp>
    </p:spTree>
  </p:cSld>
  <p:clrMapOvr>
    <a:masterClrMapping/>
  </p:clrMapOvr>
  <p:transition spd="slow">
    <p:pull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39762"/>
          </a:xfrm>
        </p:spPr>
        <p:txBody>
          <a:bodyPr>
            <a:noAutofit/>
          </a:bodyPr>
          <a:lstStyle/>
          <a:p>
            <a:pPr algn="l" rtl="0"/>
            <a:r>
              <a:rPr lang="en-US" sz="2800" dirty="0" smtClean="0"/>
              <a:t>Temperature at 100°C       </a:t>
            </a:r>
            <a:br>
              <a:rPr lang="en-US" sz="2800" dirty="0" smtClean="0"/>
            </a:br>
            <a:r>
              <a:rPr lang="en-US" sz="2800" dirty="0" smtClean="0"/>
              <a:t>Boiling:</a:t>
            </a:r>
            <a:endParaRPr lang="ar-IQ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US" dirty="0" smtClean="0"/>
              <a:t>- kills vegetative forms of bacterial pathogens.	</a:t>
            </a:r>
          </a:p>
          <a:p>
            <a:pPr algn="l" rtl="0">
              <a:buNone/>
            </a:pPr>
            <a:r>
              <a:rPr lang="en-US" dirty="0" smtClean="0"/>
              <a:t>► Hepatitis virus; can survive up to 30 minutes of boiling</a:t>
            </a:r>
          </a:p>
          <a:p>
            <a:pPr algn="l" rtl="0">
              <a:buNone/>
            </a:pPr>
            <a:r>
              <a:rPr lang="en-US" dirty="0" smtClean="0"/>
              <a:t>► Endospores ; can survive up to 20 hours or more of boiling.</a:t>
            </a:r>
          </a:p>
          <a:p>
            <a:pPr algn="l" rtl="0">
              <a:buNone/>
            </a:pPr>
            <a:r>
              <a:rPr lang="en-US" dirty="0" smtClean="0"/>
              <a:t>Steam at atmospheric pressure</a:t>
            </a:r>
          </a:p>
          <a:p>
            <a:pPr algn="l" rtl="0">
              <a:buNone/>
            </a:pPr>
            <a:r>
              <a:rPr lang="en-US" dirty="0" smtClean="0"/>
              <a:t>- Steam is generated using a steamer (Koch\ Arnold)</a:t>
            </a:r>
          </a:p>
          <a:p>
            <a:pPr algn="l" rtl="0">
              <a:buNone/>
            </a:pPr>
            <a:r>
              <a:rPr lang="en-US" dirty="0" smtClean="0"/>
              <a:t>- consists of a tin cabinet </a:t>
            </a:r>
          </a:p>
          <a:p>
            <a:pPr algn="l" rtl="0">
              <a:buNone/>
            </a:pPr>
            <a:r>
              <a:rPr lang="en-US" dirty="0" smtClean="0"/>
              <a:t>- has a conical lid to enable the drainage of condensed steam </a:t>
            </a:r>
          </a:p>
          <a:p>
            <a:pPr algn="l" rtl="0">
              <a:buNone/>
            </a:pPr>
            <a:r>
              <a:rPr lang="en-US" dirty="0" smtClean="0"/>
              <a:t>- perforated tray above ensures materials are surrounded by steam.</a:t>
            </a:r>
          </a:p>
          <a:p>
            <a:pPr algn="l" rtl="0">
              <a:buNone/>
            </a:pPr>
            <a:r>
              <a:rPr lang="en-US" dirty="0" smtClean="0"/>
              <a:t>- for routine sterilization exposure of 90 min is used. </a:t>
            </a:r>
          </a:p>
          <a:p>
            <a:pPr algn="l" rtl="0">
              <a:buNone/>
            </a:pPr>
            <a:r>
              <a:rPr lang="en-US" dirty="0" smtClean="0"/>
              <a:t>- for media containing sugar and gelatin exposure of 100°C for 20 min for 3 successive days is used.</a:t>
            </a:r>
          </a:p>
          <a:p>
            <a:pPr algn="l" rtl="0">
              <a:buNone/>
            </a:pPr>
            <a:r>
              <a:rPr lang="en-US" dirty="0" smtClean="0"/>
              <a:t>█  the process is termed as </a:t>
            </a:r>
          </a:p>
          <a:p>
            <a:pPr algn="l" rtl="0">
              <a:buNone/>
            </a:pPr>
            <a:r>
              <a:rPr lang="en-US" dirty="0" smtClean="0"/>
              <a:t>- Tyndallisation\ intermittent sterilization(</a:t>
            </a:r>
            <a:r>
              <a:rPr lang="ar-IQ" dirty="0" smtClean="0"/>
              <a:t>(التندلة او التعقيم المتقطع</a:t>
            </a:r>
            <a:endParaRPr lang="en-US" dirty="0" smtClean="0"/>
          </a:p>
          <a:p>
            <a:pPr algn="l" rtl="0">
              <a:buNone/>
            </a:pPr>
            <a:endParaRPr lang="ar-IQ" dirty="0"/>
          </a:p>
        </p:txBody>
      </p:sp>
    </p:spTree>
  </p:cSld>
  <p:clrMapOvr>
    <a:masterClrMapping/>
  </p:clrMapOvr>
  <p:transition spd="slow">
    <p:pull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dirty="0"/>
              <a:t>Steam under pressure - Autoclave</a:t>
            </a:r>
          </a:p>
          <a:p>
            <a:pPr algn="l" rtl="0">
              <a:buNone/>
            </a:pPr>
            <a:r>
              <a:rPr lang="en-US" dirty="0"/>
              <a:t>-  is a pressure chamber used to carry out industrial processes requiring elevated temperature and pressure </a:t>
            </a:r>
          </a:p>
          <a:p>
            <a:pPr algn="l" rtl="0">
              <a:buNone/>
            </a:pPr>
            <a:r>
              <a:rPr lang="en-US" dirty="0"/>
              <a:t>- Autoclave consists of a vertical or a horizontal cylinder.</a:t>
            </a:r>
          </a:p>
          <a:p>
            <a:pPr algn="l" rtl="0">
              <a:buNone/>
            </a:pPr>
            <a:r>
              <a:rPr lang="en-US" dirty="0"/>
              <a:t>- Autoclaves are used in medical applications to perform sterilization and in the chemical industry to cure coatings and vulcanize rubber and for hydrothermal synthesis</a:t>
            </a:r>
          </a:p>
          <a:p>
            <a:pPr algn="l" rtl="0">
              <a:buNone/>
            </a:pPr>
            <a:r>
              <a:rPr lang="en-US" dirty="0"/>
              <a:t>-Many autoclaves are used to sterilize equipment and supplies by subjecting them to high-pressure saturated steam at 121 °C for around 15–20 minutes depending on the contents</a:t>
            </a:r>
          </a:p>
          <a:p>
            <a:pPr algn="l" rtl="0">
              <a:buNone/>
            </a:pPr>
            <a:r>
              <a:rPr lang="en-US" dirty="0"/>
              <a:t>- The autoclave was invented by Charles </a:t>
            </a:r>
            <a:r>
              <a:rPr lang="en-US" dirty="0" err="1"/>
              <a:t>Chamberlandin</a:t>
            </a:r>
            <a:r>
              <a:rPr lang="en-US" dirty="0"/>
              <a:t> 1879</a:t>
            </a:r>
          </a:p>
          <a:p>
            <a:pPr algn="l" rtl="0">
              <a:buNone/>
            </a:pPr>
            <a:r>
              <a:rPr lang="en-US" dirty="0"/>
              <a:t>- Typical loads include laboratory glassware, other equipment and waste, surgical instruments, and medical waste.</a:t>
            </a:r>
          </a:p>
          <a:p>
            <a:pPr algn="l">
              <a:buNone/>
            </a:pPr>
            <a:endParaRPr lang="ar-IQ" dirty="0"/>
          </a:p>
        </p:txBody>
      </p:sp>
    </p:spTree>
  </p:cSld>
  <p:clrMapOvr>
    <a:masterClrMapping/>
  </p:clrMapOvr>
  <p:transition spd="slow">
    <p:pull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 descr="File:Animated autoclave.webm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29000" y="609600"/>
            <a:ext cx="228600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s://upload.wikimedia.org/wikipedia/commons/4/44/ExampleAutoclave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609600"/>
            <a:ext cx="266700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s://upload.wikimedia.org/wikipedia/commons/thumb/6/69/Autoclave_stove_top.jpg/200px-Autoclave_stove_top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685800"/>
            <a:ext cx="2209800" cy="31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dirty="0" smtClean="0"/>
              <a:t>Alcohols</a:t>
            </a:r>
            <a:endParaRPr lang="en-US" dirty="0"/>
          </a:p>
          <a:p>
            <a:pPr algn="l" rtl="0">
              <a:buNone/>
            </a:pPr>
            <a:r>
              <a:rPr lang="en-US" dirty="0"/>
              <a:t> </a:t>
            </a:r>
          </a:p>
          <a:p>
            <a:pPr algn="l" rtl="0">
              <a:buNone/>
            </a:pPr>
            <a:r>
              <a:rPr lang="en-US" dirty="0"/>
              <a:t>- Ethanol, isopropyl alcohol are frequently used.</a:t>
            </a:r>
          </a:p>
          <a:p>
            <a:pPr algn="l" rtl="0">
              <a:buNone/>
            </a:pPr>
            <a:r>
              <a:rPr lang="en-US" dirty="0"/>
              <a:t>- No action on spores </a:t>
            </a:r>
          </a:p>
          <a:p>
            <a:pPr algn="l" rtl="0">
              <a:buNone/>
            </a:pPr>
            <a:r>
              <a:rPr lang="en-US" dirty="0"/>
              <a:t>- Concentration recommended 60-90% in water</a:t>
            </a:r>
          </a:p>
          <a:p>
            <a:pPr algn="l" rtl="0">
              <a:buNone/>
            </a:pPr>
            <a:r>
              <a:rPr lang="en-US" dirty="0"/>
              <a:t>Uses:</a:t>
            </a:r>
          </a:p>
          <a:p>
            <a:pPr algn="l" rtl="0">
              <a:buNone/>
            </a:pPr>
            <a:r>
              <a:rPr lang="en-US" dirty="0"/>
              <a:t>- Disinfection of clinical thermometer.</a:t>
            </a:r>
          </a:p>
          <a:p>
            <a:pPr algn="l" rtl="0">
              <a:buNone/>
            </a:pPr>
            <a:r>
              <a:rPr lang="en-US" dirty="0"/>
              <a:t>- Disinfection of skin- venupuncture.</a:t>
            </a:r>
          </a:p>
          <a:p>
            <a:pPr algn="l" rtl="0">
              <a:buNone/>
            </a:pPr>
            <a:r>
              <a:rPr lang="en-US" dirty="0"/>
              <a:t>chemical agents </a:t>
            </a:r>
          </a:p>
          <a:p>
            <a:pPr algn="l" rtl="0">
              <a:buNone/>
            </a:pPr>
            <a:r>
              <a:rPr lang="en-US" dirty="0"/>
              <a:t>chemical agent act by:</a:t>
            </a:r>
          </a:p>
          <a:p>
            <a:pPr algn="l" rtl="0">
              <a:buNone/>
            </a:pPr>
            <a:r>
              <a:rPr lang="en-US" dirty="0"/>
              <a:t>- protein coagulation </a:t>
            </a:r>
          </a:p>
          <a:p>
            <a:pPr algn="l" rtl="0">
              <a:buNone/>
            </a:pPr>
            <a:r>
              <a:rPr lang="en-US" dirty="0"/>
              <a:t>-disruption of the cell membrane</a:t>
            </a:r>
          </a:p>
          <a:p>
            <a:pPr algn="l" rtl="0">
              <a:buNone/>
            </a:pPr>
            <a:r>
              <a:rPr lang="en-US" dirty="0"/>
              <a:t>-removal of </a:t>
            </a:r>
            <a:r>
              <a:rPr lang="en-US" dirty="0" err="1"/>
              <a:t>sulphydryl</a:t>
            </a:r>
            <a:r>
              <a:rPr lang="en-US" dirty="0"/>
              <a:t> groups</a:t>
            </a:r>
          </a:p>
          <a:p>
            <a:pPr algn="l" rtl="0">
              <a:buNone/>
            </a:pPr>
            <a:r>
              <a:rPr lang="en-US" dirty="0"/>
              <a:t>- substrate competition</a:t>
            </a:r>
          </a:p>
          <a:p>
            <a:pPr algn="l" rtl="0">
              <a:buNone/>
            </a:pPr>
            <a:r>
              <a:rPr lang="en-US" dirty="0"/>
              <a:t> </a:t>
            </a:r>
          </a:p>
          <a:p>
            <a:endParaRPr lang="ar-IQ" dirty="0"/>
          </a:p>
        </p:txBody>
      </p:sp>
    </p:spTree>
  </p:cSld>
  <p:clrMapOvr>
    <a:masterClrMapping/>
  </p:clrMapOvr>
  <p:transition spd="slow">
    <p:pull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 algn="l" rtl="0">
              <a:buNone/>
            </a:pPr>
            <a:r>
              <a:rPr lang="en-US" sz="9600" dirty="0"/>
              <a:t>Aldehydes</a:t>
            </a:r>
          </a:p>
          <a:p>
            <a:pPr algn="l" rtl="0">
              <a:buNone/>
            </a:pPr>
            <a:r>
              <a:rPr lang="en-US" sz="9600" dirty="0"/>
              <a:t>- formaldehyde is bactericidal , </a:t>
            </a:r>
            <a:r>
              <a:rPr lang="en-US" sz="9600" dirty="0" err="1"/>
              <a:t>sporicidal</a:t>
            </a:r>
            <a:r>
              <a:rPr lang="en-US" sz="9600" dirty="0"/>
              <a:t> and has a lethal effect on viruses</a:t>
            </a:r>
          </a:p>
          <a:p>
            <a:pPr algn="l" rtl="0">
              <a:buNone/>
            </a:pPr>
            <a:r>
              <a:rPr lang="en-US" sz="9600" dirty="0"/>
              <a:t>formaldehyde uses:</a:t>
            </a:r>
          </a:p>
          <a:p>
            <a:pPr algn="l" rtl="0">
              <a:buNone/>
            </a:pPr>
            <a:r>
              <a:rPr lang="en-US" sz="9600" dirty="0"/>
              <a:t>- to preserve anatomical specimens</a:t>
            </a:r>
          </a:p>
          <a:p>
            <a:pPr algn="l" rtl="0">
              <a:buNone/>
            </a:pPr>
            <a:r>
              <a:rPr lang="en-US" sz="9600" dirty="0"/>
              <a:t>-destroying Anthrax spores in hair and wool</a:t>
            </a:r>
          </a:p>
          <a:p>
            <a:pPr algn="l" rtl="0">
              <a:buNone/>
            </a:pPr>
            <a:r>
              <a:rPr lang="en-US" sz="9600" dirty="0"/>
              <a:t>- 10% formalin + 0.5% Sodium tetra borate </a:t>
            </a:r>
            <a:r>
              <a:rPr lang="en-US" sz="9600" dirty="0" err="1"/>
              <a:t>ia</a:t>
            </a:r>
            <a:r>
              <a:rPr lang="en-US" sz="9600" dirty="0"/>
              <a:t> used to sterilize metal instruments </a:t>
            </a:r>
          </a:p>
          <a:p>
            <a:pPr algn="l" rtl="0">
              <a:buNone/>
            </a:pPr>
            <a:r>
              <a:rPr lang="en-US" sz="9600" dirty="0"/>
              <a:t>Dyes</a:t>
            </a:r>
          </a:p>
          <a:p>
            <a:pPr algn="l" rtl="0">
              <a:buNone/>
            </a:pPr>
            <a:r>
              <a:rPr lang="en-US" sz="9600" dirty="0"/>
              <a:t>two groups of dyes are used:</a:t>
            </a:r>
          </a:p>
          <a:p>
            <a:pPr algn="l" rtl="0">
              <a:buNone/>
            </a:pPr>
            <a:r>
              <a:rPr lang="en-US" sz="9600" dirty="0"/>
              <a:t>1-  Aniline dyes</a:t>
            </a:r>
          </a:p>
          <a:p>
            <a:pPr algn="l" rtl="0">
              <a:buNone/>
            </a:pPr>
            <a:r>
              <a:rPr lang="en-US" sz="9600" dirty="0"/>
              <a:t>- are brilliant green , malachite green and crystal violet</a:t>
            </a:r>
          </a:p>
          <a:p>
            <a:pPr algn="l" rtl="0">
              <a:buNone/>
            </a:pPr>
            <a:r>
              <a:rPr lang="en-US" sz="9600" dirty="0"/>
              <a:t>- Active against Gram positive bacteria </a:t>
            </a:r>
          </a:p>
          <a:p>
            <a:pPr algn="l" rtl="0">
              <a:buNone/>
            </a:pPr>
            <a:r>
              <a:rPr lang="en-US" sz="9600" dirty="0"/>
              <a:t>- no activity against tubercle bacilli.</a:t>
            </a:r>
          </a:p>
          <a:p>
            <a:pPr algn="l" rtl="0">
              <a:buNone/>
            </a:pPr>
            <a:r>
              <a:rPr lang="en-US" sz="9600" dirty="0"/>
              <a:t>2- </a:t>
            </a:r>
            <a:r>
              <a:rPr lang="en-US" sz="9600" dirty="0" err="1"/>
              <a:t>Acridine</a:t>
            </a:r>
            <a:r>
              <a:rPr lang="en-US" sz="9600" dirty="0"/>
              <a:t> dyes </a:t>
            </a:r>
          </a:p>
          <a:p>
            <a:pPr algn="l" rtl="0">
              <a:buNone/>
            </a:pPr>
            <a:r>
              <a:rPr lang="en-US" sz="9600" dirty="0"/>
              <a:t>- </a:t>
            </a:r>
            <a:r>
              <a:rPr lang="en-US" sz="9600" dirty="0" err="1"/>
              <a:t>Acridine</a:t>
            </a:r>
            <a:r>
              <a:rPr lang="en-US" sz="9600" dirty="0"/>
              <a:t> dyes are orange in colour</a:t>
            </a:r>
          </a:p>
          <a:p>
            <a:pPr algn="l" rtl="0">
              <a:buNone/>
            </a:pPr>
            <a:r>
              <a:rPr lang="en-US" sz="9600" dirty="0"/>
              <a:t>- Effective against Gram positive than Gram negative</a:t>
            </a:r>
          </a:p>
          <a:p>
            <a:pPr algn="l" rtl="0">
              <a:buNone/>
            </a:pPr>
            <a:r>
              <a:rPr lang="en-US" sz="9600" dirty="0"/>
              <a:t>- important dyes are </a:t>
            </a:r>
            <a:r>
              <a:rPr lang="en-US" sz="9600" dirty="0" err="1"/>
              <a:t>proflavine</a:t>
            </a:r>
            <a:r>
              <a:rPr lang="en-US" sz="9600" dirty="0"/>
              <a:t>, </a:t>
            </a:r>
            <a:r>
              <a:rPr lang="en-US" sz="9600" dirty="0" err="1"/>
              <a:t>Acriflavine</a:t>
            </a:r>
            <a:r>
              <a:rPr lang="en-US" sz="9600" dirty="0"/>
              <a:t> and </a:t>
            </a:r>
            <a:r>
              <a:rPr lang="en-US" sz="9600" dirty="0" err="1"/>
              <a:t>Euflavine</a:t>
            </a:r>
            <a:r>
              <a:rPr lang="en-US" sz="9600" dirty="0"/>
              <a:t>.</a:t>
            </a:r>
          </a:p>
          <a:p>
            <a:pPr algn="l" rtl="0">
              <a:buNone/>
            </a:pPr>
            <a:r>
              <a:rPr lang="en-US" sz="9600" dirty="0"/>
              <a:t> </a:t>
            </a:r>
          </a:p>
          <a:p>
            <a:pPr algn="l" rtl="0">
              <a:buNone/>
            </a:pPr>
            <a:r>
              <a:rPr lang="en-US" dirty="0"/>
              <a:t> </a:t>
            </a:r>
          </a:p>
          <a:p>
            <a:endParaRPr lang="ar-IQ" sz="4500" dirty="0"/>
          </a:p>
        </p:txBody>
      </p:sp>
    </p:spTree>
  </p:cSld>
  <p:clrMapOvr>
    <a:masterClrMapping/>
  </p:clrMapOvr>
  <p:transition spd="slow">
    <p:pull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/>
              <a:t>Halogens</a:t>
            </a:r>
          </a:p>
          <a:p>
            <a:pPr algn="l" rtl="0">
              <a:buNone/>
            </a:pPr>
            <a:r>
              <a:rPr lang="en-US" dirty="0"/>
              <a:t> - Iodine in aqueous and alcohol solution has been used widely as a skin disinfectant</a:t>
            </a:r>
          </a:p>
          <a:p>
            <a:pPr algn="l" rtl="0">
              <a:buNone/>
            </a:pPr>
            <a:r>
              <a:rPr lang="en-US" dirty="0"/>
              <a:t>- Actively bactericidal with moderate against spores</a:t>
            </a:r>
          </a:p>
          <a:p>
            <a:pPr algn="l" rtl="0">
              <a:buNone/>
            </a:pPr>
            <a:r>
              <a:rPr lang="en-US" dirty="0"/>
              <a:t>- Chlorine and its compounds have been used as disinfectants in water supplies and swimming pools. </a:t>
            </a:r>
          </a:p>
          <a:p>
            <a:pPr algn="l" rtl="0">
              <a:buNone/>
            </a:pPr>
            <a:r>
              <a:rPr lang="en-US" dirty="0"/>
              <a:t>Uses</a:t>
            </a:r>
          </a:p>
          <a:p>
            <a:pPr algn="l" rtl="0">
              <a:buNone/>
            </a:pPr>
            <a:r>
              <a:rPr lang="en-US" dirty="0"/>
              <a:t>- Specially used for sterilizing heart-lung machines , respirators , sutures , dental equipments, books and clothing </a:t>
            </a:r>
          </a:p>
          <a:p>
            <a:pPr algn="l" rtl="0">
              <a:buNone/>
            </a:pPr>
            <a:r>
              <a:rPr lang="en-US" dirty="0"/>
              <a:t>- used to sterilize Glass , metal and paper surfaces, plastics some food and tobacco</a:t>
            </a:r>
          </a:p>
          <a:p>
            <a:endParaRPr lang="ar-IQ" dirty="0"/>
          </a:p>
        </p:txBody>
      </p:sp>
    </p:spTree>
  </p:cSld>
  <p:clrMapOvr>
    <a:masterClrMapping/>
  </p:clrMapOvr>
  <p:transition spd="slow">
    <p:pull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algn="l" rtl="0">
              <a:buNone/>
            </a:pPr>
            <a:r>
              <a:rPr lang="en-US" dirty="0"/>
              <a:t>Gases</a:t>
            </a:r>
          </a:p>
          <a:p>
            <a:pPr algn="l" rtl="0">
              <a:buNone/>
            </a:pPr>
            <a:r>
              <a:rPr lang="en-US" dirty="0"/>
              <a:t>Ethylene oxide</a:t>
            </a:r>
          </a:p>
          <a:p>
            <a:pPr algn="l" rtl="0">
              <a:buNone/>
            </a:pPr>
            <a:r>
              <a:rPr lang="en-US" dirty="0"/>
              <a:t>-Colorless, highly penetrating gas with a sweet ethereal smell.</a:t>
            </a:r>
          </a:p>
          <a:p>
            <a:pPr algn="l" rtl="0">
              <a:buNone/>
            </a:pPr>
            <a:r>
              <a:rPr lang="en-US" dirty="0"/>
              <a:t>- Effective against all type of microorganisms including viruses and spores.</a:t>
            </a:r>
          </a:p>
          <a:p>
            <a:pPr algn="l" rtl="0">
              <a:buNone/>
            </a:pPr>
            <a:r>
              <a:rPr lang="en-US" dirty="0"/>
              <a:t>Formaldehyde gas</a:t>
            </a:r>
          </a:p>
          <a:p>
            <a:pPr algn="l" rtl="0">
              <a:buNone/>
            </a:pPr>
            <a:r>
              <a:rPr lang="en-US" dirty="0"/>
              <a:t>- Widely employed for fumigation of operation theaters and other rooms </a:t>
            </a:r>
          </a:p>
          <a:p>
            <a:pPr algn="l" rtl="0">
              <a:buNone/>
            </a:pPr>
            <a:r>
              <a:rPr lang="en-US" dirty="0"/>
              <a:t>Sterilization by filtration </a:t>
            </a:r>
          </a:p>
          <a:p>
            <a:pPr algn="l" rtl="0">
              <a:buNone/>
            </a:pPr>
            <a:r>
              <a:rPr lang="en-US" dirty="0"/>
              <a:t>Filtration helps to remove bacteria from heat labile liquids such as sera and solutions of sugars and antibiotics.</a:t>
            </a:r>
          </a:p>
          <a:p>
            <a:pPr algn="l" rtl="0">
              <a:buNone/>
            </a:pPr>
            <a:r>
              <a:rPr lang="en-US" dirty="0"/>
              <a:t> </a:t>
            </a:r>
          </a:p>
          <a:p>
            <a:pPr algn="l">
              <a:buNone/>
            </a:pPr>
            <a:endParaRPr lang="ar-IQ" dirty="0"/>
          </a:p>
        </p:txBody>
      </p:sp>
    </p:spTree>
  </p:cSld>
  <p:clrMapOvr>
    <a:masterClrMapping/>
  </p:clrMapOvr>
  <p:transition spd="slow"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04800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 fontScale="77500" lnSpcReduction="20000"/>
          </a:bodyPr>
          <a:lstStyle/>
          <a:p>
            <a:pPr algn="l" rtl="0">
              <a:buNone/>
            </a:pPr>
            <a:r>
              <a:rPr lang="en-US" dirty="0" smtClean="0"/>
              <a:t>▀  Aseptic techniques to prevent contamination of surgical wounds. Prior to this development: Nosocomial infections  </a:t>
            </a:r>
            <a:r>
              <a:rPr lang="ar-IQ" dirty="0" smtClean="0"/>
              <a:t>(المكتسبة في المستشفيات)</a:t>
            </a:r>
            <a:r>
              <a:rPr lang="en-US" dirty="0" smtClean="0"/>
              <a:t> caused death in 10% of surgeries (</a:t>
            </a:r>
            <a:r>
              <a:rPr lang="ar-IQ" dirty="0" smtClean="0"/>
              <a:t>بعض من هذه العدوى التي تحدث في المرضى بعد الدخول إلى المستشفى يسمى عدوى المستشفيات)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▀  Up to 25 % mothers delivering in hospitals died due to infection. </a:t>
            </a:r>
          </a:p>
          <a:p>
            <a:pPr algn="l" rtl="0">
              <a:buNone/>
            </a:pPr>
            <a:r>
              <a:rPr lang="en-US" u="sng" dirty="0" smtClean="0"/>
              <a:t>Sterilization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The process of freeing an article from microorganisms including their spores.</a:t>
            </a:r>
          </a:p>
          <a:p>
            <a:pPr algn="l" rtl="0">
              <a:buNone/>
            </a:pPr>
            <a:r>
              <a:rPr lang="en-US" u="sng" dirty="0" smtClean="0"/>
              <a:t>Disinfection: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Reducing the number of pathogenic microorganisms to the point where they no longer cause diseases.</a:t>
            </a:r>
          </a:p>
          <a:p>
            <a:pPr algn="l" rtl="0">
              <a:buNone/>
            </a:pPr>
            <a:r>
              <a:rPr lang="en-US" u="sng" dirty="0" smtClean="0"/>
              <a:t>Bacteriostatic Agent: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An agent that inhibits the growth of bacteria but dose not necessarily kill them.</a:t>
            </a:r>
          </a:p>
          <a:p>
            <a:pPr algn="l" rtl="0">
              <a:buNone/>
            </a:pPr>
            <a:r>
              <a:rPr lang="en-US" u="sng" dirty="0" smtClean="0"/>
              <a:t>Sepsis</a:t>
            </a:r>
            <a:r>
              <a:rPr lang="en-US" dirty="0" smtClean="0"/>
              <a:t>: Comes from Greek for decay or putrid. Indicates bacterial contamination</a:t>
            </a:r>
            <a:endParaRPr lang="ar-IQ" dirty="0"/>
          </a:p>
        </p:txBody>
      </p:sp>
    </p:spTree>
  </p:cSld>
  <p:clrMapOvr>
    <a:masterClrMapping/>
  </p:clrMapOvr>
  <p:transition spd="slow">
    <p:pull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/>
              <a:t>The following filters are used :</a:t>
            </a:r>
          </a:p>
          <a:p>
            <a:pPr algn="l" rtl="0">
              <a:buNone/>
            </a:pPr>
            <a:r>
              <a:rPr lang="en-US" dirty="0" smtClean="0"/>
              <a:t>1- Candle filters</a:t>
            </a:r>
          </a:p>
          <a:p>
            <a:pPr algn="l" rtl="0">
              <a:buNone/>
            </a:pPr>
            <a:r>
              <a:rPr lang="en-US" dirty="0" smtClean="0"/>
              <a:t>2- Asbestos filters</a:t>
            </a:r>
          </a:p>
          <a:p>
            <a:pPr algn="l" rtl="0">
              <a:buNone/>
            </a:pPr>
            <a:r>
              <a:rPr lang="en-US" dirty="0" smtClean="0"/>
              <a:t>3- Sintered glass filters </a:t>
            </a:r>
          </a:p>
          <a:p>
            <a:pPr algn="l" rtl="0">
              <a:buNone/>
            </a:pPr>
            <a:r>
              <a:rPr lang="en-US" dirty="0" smtClean="0"/>
              <a:t>4- Membrane filters </a:t>
            </a:r>
          </a:p>
          <a:p>
            <a:pPr algn="l" rtl="0">
              <a:buNone/>
            </a:pPr>
            <a:r>
              <a:rPr lang="en-US" u="sng" dirty="0" smtClean="0"/>
              <a:t>Candle filters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- widely used for purification of water . There are two types:</a:t>
            </a:r>
          </a:p>
          <a:p>
            <a:pPr algn="l" rtl="0">
              <a:buNone/>
            </a:pPr>
            <a:r>
              <a:rPr lang="en-US" dirty="0" smtClean="0"/>
              <a:t>a- Unglazed ceramic filter- chamberland filter </a:t>
            </a:r>
          </a:p>
          <a:p>
            <a:pPr algn="l" rtl="0">
              <a:buNone/>
            </a:pPr>
            <a:r>
              <a:rPr lang="en-US" dirty="0" smtClean="0"/>
              <a:t>b- Diatomaceous earth filters- </a:t>
            </a:r>
            <a:r>
              <a:rPr lang="en-US" dirty="0" err="1" smtClean="0"/>
              <a:t>Berkefeld</a:t>
            </a:r>
            <a:r>
              <a:rPr lang="en-US" dirty="0" smtClean="0"/>
              <a:t> filters </a:t>
            </a:r>
          </a:p>
          <a:p>
            <a:endParaRPr lang="ar-IQ" dirty="0"/>
          </a:p>
        </p:txBody>
      </p:sp>
    </p:spTree>
  </p:cSld>
  <p:clrMapOvr>
    <a:masterClrMapping/>
  </p:clrMapOvr>
  <p:transition spd="slow">
    <p:pull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 descr="https://upload.wikimedia.org/wikipedia/commons/thumb/8/8a/Schematic_diagram_of_a_Chamberland_filter.svg/220px-Schematic_diagram_of_a_Chamberland_filter.svg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44958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نتيجة بحث الصور عن ‪candle filter wikipedia‬‏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28600"/>
            <a:ext cx="4343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915400" cy="6126163"/>
          </a:xfrm>
        </p:spPr>
        <p:txBody>
          <a:bodyPr/>
          <a:lstStyle/>
          <a:p>
            <a:pPr algn="l" rtl="0">
              <a:buNone/>
            </a:pPr>
            <a:r>
              <a:rPr lang="en-US" dirty="0"/>
              <a:t>Asbestos filter</a:t>
            </a:r>
          </a:p>
          <a:p>
            <a:pPr algn="l" rtl="0">
              <a:buNone/>
            </a:pPr>
            <a:r>
              <a:rPr lang="en-US" dirty="0"/>
              <a:t>- disposable single use discs</a:t>
            </a:r>
          </a:p>
          <a:p>
            <a:pPr algn="l" rtl="0">
              <a:buNone/>
            </a:pPr>
            <a:r>
              <a:rPr lang="en-US" dirty="0"/>
              <a:t>- high adsorbing tendency </a:t>
            </a:r>
          </a:p>
          <a:p>
            <a:pPr algn="l" rtl="0">
              <a:buNone/>
            </a:pPr>
            <a:r>
              <a:rPr lang="en-US" dirty="0"/>
              <a:t>-carcinogenic</a:t>
            </a:r>
          </a:p>
          <a:p>
            <a:pPr algn="l" rtl="0">
              <a:buNone/>
            </a:pPr>
            <a:r>
              <a:rPr lang="en-US" dirty="0"/>
              <a:t>ex. Seitz filter</a:t>
            </a:r>
          </a:p>
          <a:p>
            <a:pPr algn="l">
              <a:buNone/>
            </a:pPr>
            <a:endParaRPr lang="ar-IQ" dirty="0"/>
          </a:p>
        </p:txBody>
      </p:sp>
      <p:pic>
        <p:nvPicPr>
          <p:cNvPr id="4" name="Picture 3" descr="نتيجة بحث الصور عن ‪seitz filter‬‏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2057400"/>
            <a:ext cx="484118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 algn="l" rtl="0">
              <a:buNone/>
            </a:pPr>
            <a:r>
              <a:rPr lang="en-US" dirty="0"/>
              <a:t>Sintered glass filter</a:t>
            </a:r>
          </a:p>
          <a:p>
            <a:pPr algn="l" rtl="0">
              <a:buNone/>
            </a:pPr>
            <a:r>
              <a:rPr lang="en-US" dirty="0"/>
              <a:t>- prepared by heat fusing powered glass particles of graded size</a:t>
            </a:r>
          </a:p>
          <a:p>
            <a:endParaRPr lang="ar-IQ" dirty="0"/>
          </a:p>
        </p:txBody>
      </p:sp>
      <p:pic>
        <p:nvPicPr>
          <p:cNvPr id="4" name="Picture 3" descr="نتيجة بحث الصور عن ‪sintered glass filter‬‏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1828800"/>
            <a:ext cx="393255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 algn="l" rtl="0">
              <a:buNone/>
            </a:pPr>
            <a:r>
              <a:rPr lang="en-US" dirty="0"/>
              <a:t>Membrane filters</a:t>
            </a:r>
          </a:p>
          <a:p>
            <a:pPr algn="l" rtl="0">
              <a:buNone/>
            </a:pPr>
            <a:r>
              <a:rPr lang="en-US" dirty="0"/>
              <a:t>- made of cellulose esters or other polymers</a:t>
            </a:r>
          </a:p>
          <a:p>
            <a:pPr algn="l" rtl="0">
              <a:buNone/>
            </a:pPr>
            <a:r>
              <a:rPr lang="en-US" dirty="0"/>
              <a:t>uses:</a:t>
            </a:r>
          </a:p>
          <a:p>
            <a:pPr algn="l" rtl="0">
              <a:buNone/>
            </a:pPr>
            <a:r>
              <a:rPr lang="en-US" dirty="0"/>
              <a:t>- water purification and analysis</a:t>
            </a:r>
          </a:p>
          <a:p>
            <a:pPr algn="l" rtl="0">
              <a:buNone/>
            </a:pPr>
            <a:r>
              <a:rPr lang="en-US" dirty="0"/>
              <a:t>- sterilization sterility testing .</a:t>
            </a:r>
          </a:p>
          <a:p>
            <a:pPr algn="l" rtl="0">
              <a:buNone/>
            </a:pPr>
            <a:r>
              <a:rPr lang="en-US" dirty="0"/>
              <a:t>- preparation of solution for parenteral use</a:t>
            </a:r>
          </a:p>
          <a:p>
            <a:endParaRPr lang="ar-IQ" dirty="0"/>
          </a:p>
        </p:txBody>
      </p:sp>
      <p:pic>
        <p:nvPicPr>
          <p:cNvPr id="4" name="Picture 3" descr="نتيجة بحث الصور عن ‪membrane filter pictures‬‏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3733800"/>
            <a:ext cx="5139359" cy="2385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/>
              <a:t>Non- ionizing radiation</a:t>
            </a:r>
          </a:p>
          <a:p>
            <a:pPr algn="l" rtl="0">
              <a:buNone/>
            </a:pPr>
            <a:r>
              <a:rPr lang="en-US" dirty="0"/>
              <a:t>- electromagnetic rays with longer wavelength.</a:t>
            </a:r>
          </a:p>
          <a:p>
            <a:pPr algn="l" rtl="0">
              <a:buNone/>
            </a:pPr>
            <a:r>
              <a:rPr lang="en-US" dirty="0"/>
              <a:t>- Absorbed as heat.</a:t>
            </a:r>
          </a:p>
          <a:p>
            <a:pPr algn="l" rtl="0">
              <a:buNone/>
            </a:pPr>
            <a:r>
              <a:rPr lang="en-US" dirty="0"/>
              <a:t>- Can be considered as hot air sterilization .</a:t>
            </a:r>
          </a:p>
          <a:p>
            <a:pPr algn="l" rtl="0">
              <a:buNone/>
            </a:pPr>
            <a:r>
              <a:rPr lang="en-US" dirty="0"/>
              <a:t>- Used in rapid mass sterilization of </a:t>
            </a:r>
            <a:r>
              <a:rPr lang="en-US" dirty="0" err="1"/>
              <a:t>prepacked</a:t>
            </a:r>
            <a:r>
              <a:rPr lang="en-US" dirty="0"/>
              <a:t> syringes and catheters</a:t>
            </a:r>
          </a:p>
          <a:p>
            <a:pPr algn="l" rtl="0">
              <a:buNone/>
            </a:pPr>
            <a:r>
              <a:rPr lang="en-US" dirty="0"/>
              <a:t>ex:     UV  rays</a:t>
            </a:r>
          </a:p>
          <a:p>
            <a:pPr algn="l" rtl="0">
              <a:buNone/>
            </a:pPr>
            <a:r>
              <a:rPr lang="en-US" dirty="0"/>
              <a:t>Radiation </a:t>
            </a:r>
          </a:p>
          <a:p>
            <a:pPr algn="l" rtl="0">
              <a:buNone/>
            </a:pPr>
            <a:r>
              <a:rPr lang="en-US" dirty="0"/>
              <a:t>Two types of radiations are used</a:t>
            </a:r>
          </a:p>
          <a:p>
            <a:pPr algn="l" rtl="0">
              <a:buNone/>
            </a:pPr>
            <a:r>
              <a:rPr lang="en-US" dirty="0"/>
              <a:t>1-Non- ionizing</a:t>
            </a:r>
          </a:p>
          <a:p>
            <a:pPr algn="l" rtl="0">
              <a:buNone/>
            </a:pPr>
            <a:r>
              <a:rPr lang="en-US" dirty="0"/>
              <a:t>2- Ionizing</a:t>
            </a:r>
          </a:p>
          <a:p>
            <a:pPr algn="l" rtl="0">
              <a:buNone/>
            </a:pPr>
            <a:endParaRPr lang="en-US" dirty="0"/>
          </a:p>
          <a:p>
            <a:endParaRPr lang="ar-IQ" dirty="0"/>
          </a:p>
        </p:txBody>
      </p:sp>
    </p:spTree>
  </p:cSld>
  <p:clrMapOvr>
    <a:masterClrMapping/>
  </p:clrMapOvr>
  <p:transition spd="slow">
    <p:pull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u="sng" dirty="0" smtClean="0"/>
              <a:t>Ionizing radiations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- X- rays, gamma rays and cosmic rays</a:t>
            </a:r>
          </a:p>
          <a:p>
            <a:pPr algn="l" rtl="0">
              <a:buNone/>
            </a:pPr>
            <a:r>
              <a:rPr lang="en-US" dirty="0" smtClean="0"/>
              <a:t>- High penetrative power</a:t>
            </a:r>
          </a:p>
          <a:p>
            <a:pPr algn="l" rtl="0">
              <a:buNone/>
            </a:pPr>
            <a:r>
              <a:rPr lang="en-US" dirty="0" smtClean="0"/>
              <a:t>- No appreciable increase in the temperature- cold sterilization</a:t>
            </a:r>
          </a:p>
          <a:p>
            <a:pPr algn="l" rtl="0">
              <a:buNone/>
            </a:pPr>
            <a:r>
              <a:rPr lang="en-US" dirty="0" smtClean="0"/>
              <a:t>- Sterilize plastics Syringes , catheters, grease fabrics metal foils.</a:t>
            </a:r>
          </a:p>
          <a:p>
            <a:pPr algn="l" rtl="0">
              <a:buNone/>
            </a:pPr>
            <a:r>
              <a:rPr lang="en-US" dirty="0" smtClean="0"/>
              <a:t>Transonic and sonic vibration</a:t>
            </a:r>
          </a:p>
          <a:p>
            <a:pPr algn="l" rtl="0">
              <a:buNone/>
            </a:pPr>
            <a:r>
              <a:rPr lang="en-US" dirty="0" smtClean="0"/>
              <a:t>- bactericidal</a:t>
            </a:r>
          </a:p>
          <a:p>
            <a:pPr algn="l" rtl="0">
              <a:buNone/>
            </a:pPr>
            <a:r>
              <a:rPr lang="en-US" dirty="0" smtClean="0"/>
              <a:t>- microorganisms vary in their sensitivity hence no practical value in sterilization and disinfection</a:t>
            </a:r>
            <a:endParaRPr lang="ar-IQ" dirty="0"/>
          </a:p>
        </p:txBody>
      </p:sp>
    </p:spTree>
  </p:cSld>
  <p:clrMapOvr>
    <a:masterClrMapping/>
  </p:clrMapOvr>
  <p:transition spd="slow"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dirty="0" smtClean="0"/>
              <a:t>▀ </a:t>
            </a:r>
            <a:r>
              <a:rPr lang="en-US" u="sng" dirty="0" smtClean="0"/>
              <a:t>Asepsis</a:t>
            </a:r>
            <a:r>
              <a:rPr lang="en-US" dirty="0" smtClean="0"/>
              <a:t>: Absence of significant contamination.</a:t>
            </a:r>
          </a:p>
          <a:p>
            <a:pPr algn="l" rtl="0">
              <a:buNone/>
            </a:pPr>
            <a:r>
              <a:rPr lang="en-US" dirty="0" smtClean="0"/>
              <a:t>▀ </a:t>
            </a:r>
            <a:r>
              <a:rPr lang="en-US" u="sng" dirty="0" smtClean="0"/>
              <a:t>Aseptic techniques</a:t>
            </a:r>
            <a:r>
              <a:rPr lang="en-US" dirty="0" smtClean="0"/>
              <a:t> are used to prevent contamination of surgical instruments, medical personnel and the patient during surgery.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u="sng" dirty="0" smtClean="0"/>
              <a:t>Bactericide or Bactericidal: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▀ An agent that kill bacteria , most do not kill endospores.</a:t>
            </a:r>
          </a:p>
          <a:p>
            <a:pPr algn="l" rtl="0">
              <a:buNone/>
            </a:pPr>
            <a:r>
              <a:rPr lang="en-US" dirty="0" smtClean="0"/>
              <a:t>Sporicide:</a:t>
            </a:r>
          </a:p>
          <a:p>
            <a:pPr algn="l" rtl="0">
              <a:buNone/>
            </a:pPr>
            <a:r>
              <a:rPr lang="en-US" dirty="0" smtClean="0"/>
              <a:t>▀ An agent that kills spores.</a:t>
            </a:r>
          </a:p>
          <a:p>
            <a:pPr algn="l" rtl="0">
              <a:buNone/>
            </a:pPr>
            <a:endParaRPr lang="ar-IQ" dirty="0"/>
          </a:p>
        </p:txBody>
      </p:sp>
    </p:spTree>
  </p:cSld>
  <p:clrMapOvr>
    <a:masterClrMapping/>
  </p:clrMapOvr>
  <p:transition spd="slow"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pic>
        <p:nvPicPr>
          <p:cNvPr id="4" name="Content Placeholder 3" descr="Capture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pic>
        <p:nvPicPr>
          <p:cNvPr id="4" name="Content Placeholder 3" descr="Capture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 descr="Capture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u="sng" dirty="0" smtClean="0"/>
              <a:t>Uses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◙  to sterilize forceps, Scissors, Scalpels, Swabs.</a:t>
            </a:r>
          </a:p>
          <a:p>
            <a:pPr algn="l" rtl="0">
              <a:buNone/>
            </a:pPr>
            <a:r>
              <a:rPr lang="en-US" dirty="0" smtClean="0"/>
              <a:t>◙  Pharmaceuticals products like liquid paraffin, dusting power, fats    and  grease.</a:t>
            </a:r>
          </a:p>
          <a:p>
            <a:pPr algn="l" rtl="0">
              <a:buNone/>
            </a:pPr>
            <a:r>
              <a:rPr lang="en-US" u="sng" dirty="0" smtClean="0"/>
              <a:t> </a:t>
            </a:r>
            <a:r>
              <a:rPr lang="en-US" b="1" u="sng" dirty="0" smtClean="0"/>
              <a:t>Incineration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This is an excellent method of destroying materials such as contamination cloth, animal carcasses and pathological materials.</a:t>
            </a:r>
          </a:p>
          <a:p>
            <a:pPr algn="l" rtl="0">
              <a:buNone/>
            </a:pPr>
            <a:endParaRPr lang="ar-IQ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 descr="vegetable/fruit/food hot air circulating electric drying oven price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895600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 smtClean="0"/>
              <a:t>1-    Hot air oven</a:t>
            </a:r>
            <a:br>
              <a:rPr lang="en-US" sz="2400" dirty="0" smtClean="0"/>
            </a:br>
            <a:r>
              <a:rPr lang="en-US" sz="2400" dirty="0" smtClean="0"/>
              <a:t>2-    Flaming</a:t>
            </a:r>
            <a:br>
              <a:rPr lang="en-US" sz="2400" dirty="0" smtClean="0"/>
            </a:br>
            <a:r>
              <a:rPr lang="ar-IQ" sz="2400" dirty="0" smtClean="0"/>
              <a:t>۞ </a:t>
            </a:r>
            <a:r>
              <a:rPr lang="en-US" sz="2400" dirty="0" smtClean="0"/>
              <a:t>Inoculation loop or wire the tip of forceps and spatulas are held in a Bunsen flame till they are red hot .</a:t>
            </a:r>
            <a:br>
              <a:rPr lang="en-US" sz="2400" dirty="0" smtClean="0"/>
            </a:br>
            <a:endParaRPr lang="ar-IQ" sz="2400" dirty="0"/>
          </a:p>
        </p:txBody>
      </p:sp>
      <p:pic>
        <p:nvPicPr>
          <p:cNvPr id="4" name="Content Placeholder 3" descr="نتيجة بحث الصور عن ‪benzene flame‬‏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238497" y="1929221"/>
            <a:ext cx="2667005" cy="3867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869</Words>
  <Application>Microsoft Office PowerPoint</Application>
  <PresentationFormat>On-screen Show (4:3)</PresentationFormat>
  <Paragraphs>147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Sterilization and Disinfection </vt:lpstr>
      <vt:lpstr>Slide 2</vt:lpstr>
      <vt:lpstr>Slide 3</vt:lpstr>
      <vt:lpstr>Slide 4</vt:lpstr>
      <vt:lpstr>Slide 5</vt:lpstr>
      <vt:lpstr>Slide 6</vt:lpstr>
      <vt:lpstr>Slide 7</vt:lpstr>
      <vt:lpstr>Slide 8</vt:lpstr>
      <vt:lpstr>1-    Hot air oven 2-    Flaming ۞ Inoculation loop or wire the tip of forceps and spatulas are held in a Bunsen flame till they are red hot . </vt:lpstr>
      <vt:lpstr>Slide 10</vt:lpstr>
      <vt:lpstr>B- Moist heat sterilization </vt:lpstr>
      <vt:lpstr>Slide 12</vt:lpstr>
      <vt:lpstr>Temperature at 100°C        Boiling: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Sterilization and Disinfection </dc:title>
  <dc:creator>pc</dc:creator>
  <cp:lastModifiedBy>pc</cp:lastModifiedBy>
  <cp:revision>9</cp:revision>
  <dcterms:created xsi:type="dcterms:W3CDTF">2017-10-09T18:42:46Z</dcterms:created>
  <dcterms:modified xsi:type="dcterms:W3CDTF">2017-10-09T19:14:43Z</dcterms:modified>
</cp:coreProperties>
</file>